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96" r:id="rId3"/>
    <p:sldId id="365" r:id="rId5"/>
    <p:sldId id="359" r:id="rId6"/>
    <p:sldId id="338" r:id="rId7"/>
    <p:sldId id="386" r:id="rId8"/>
    <p:sldId id="360" r:id="rId9"/>
    <p:sldId id="339" r:id="rId10"/>
    <p:sldId id="390" r:id="rId11"/>
    <p:sldId id="396" r:id="rId12"/>
    <p:sldId id="395" r:id="rId13"/>
    <p:sldId id="397" r:id="rId14"/>
    <p:sldId id="398" r:id="rId15"/>
    <p:sldId id="384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xia" initials="sx" lastIdx="1" clrIdx="0"/>
  <p:cmAuthor id="2" name="fang xinyang" initials="fx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BCECC"/>
    <a:srgbClr val="003B6A"/>
    <a:srgbClr val="013D68"/>
    <a:srgbClr val="5F9BBB"/>
    <a:srgbClr val="004F8E"/>
    <a:srgbClr val="6FDC8D"/>
    <a:srgbClr val="E9AD08"/>
    <a:srgbClr val="0ABDBA"/>
    <a:srgbClr val="05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 autoAdjust="0"/>
    <p:restoredTop sz="77847" autoAdjust="0"/>
  </p:normalViewPr>
  <p:slideViewPr>
    <p:cSldViewPr snapToGrid="0" showGuides="1">
      <p:cViewPr varScale="1">
        <p:scale>
          <a:sx n="68" d="100"/>
          <a:sy n="68" d="100"/>
        </p:scale>
        <p:origin x="1068" y="54"/>
      </p:cViewPr>
      <p:guideLst>
        <p:guide orient="horz" pos="2229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419" y="8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大家好，今天我分享的论文是</a:t>
            </a:r>
            <a:r>
              <a:rPr lang="en-US" altLang="zh-CN" dirty="0"/>
              <a:t>ChatHTTPFuzz</a:t>
            </a:r>
            <a:r>
              <a:rPr lang="zh-CN" altLang="en-US" dirty="0"/>
              <a:t>，大语言模型辅助的物联网</a:t>
            </a:r>
            <a:r>
              <a:rPr lang="en-US" altLang="zh-CN" dirty="0"/>
              <a:t>HTTP</a:t>
            </a:r>
            <a:r>
              <a:rPr lang="zh-CN" altLang="en-US" dirty="0"/>
              <a:t>模糊测试。这篇论文于</a:t>
            </a:r>
            <a:r>
              <a:rPr lang="en-US" altLang="zh-CN" dirty="0"/>
              <a:t>2024</a:t>
            </a:r>
            <a:r>
              <a:rPr lang="zh-CN" altLang="en-US" dirty="0"/>
              <a:t>年在</a:t>
            </a:r>
            <a:r>
              <a:rPr lang="en-US" altLang="zh-CN" dirty="0"/>
              <a:t>arXiv</a:t>
            </a:r>
            <a:r>
              <a:rPr lang="zh-CN" altLang="en-US" dirty="0"/>
              <a:t>上发布，作者是北京航空航天大学</a:t>
            </a:r>
            <a:r>
              <a:rPr lang="zh-CN" altLang="en-US" dirty="0"/>
              <a:t>相关人员，提出了一种基于大语言模型的智能模糊测试框架，旨在解决当前物联网设备安全测试中遇到的一些关键难题。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首先简单介绍一下</a:t>
            </a:r>
            <a:r>
              <a:rPr lang="en-US" altLang="zh-CN" dirty="0"/>
              <a:t>HTTP</a:t>
            </a:r>
            <a:r>
              <a:rPr lang="zh-CN" altLang="en-US" dirty="0"/>
              <a:t>模糊测试：</a:t>
            </a:r>
            <a:endParaRPr lang="zh-CN" altLang="en-US" dirty="0"/>
          </a:p>
          <a:p>
            <a:r>
              <a:rPr lang="zh-CN" altLang="en-US" dirty="0"/>
              <a:t>模糊测试就做</a:t>
            </a:r>
            <a:r>
              <a:rPr lang="en-US" altLang="zh-CN" dirty="0"/>
              <a:t> 3 </a:t>
            </a:r>
            <a:r>
              <a:rPr lang="zh-CN" altLang="en-US" dirty="0"/>
              <a:t>件</a:t>
            </a:r>
            <a:r>
              <a:rPr lang="en-US" altLang="zh-CN" dirty="0"/>
              <a:t> “</a:t>
            </a:r>
            <a:r>
              <a:rPr lang="zh-CN" altLang="en-US" dirty="0"/>
              <a:t>搞事情</a:t>
            </a:r>
            <a:r>
              <a:rPr lang="en-US" altLang="zh-CN" dirty="0"/>
              <a:t>” </a:t>
            </a:r>
            <a:r>
              <a:rPr lang="zh-CN" altLang="en-US" dirty="0"/>
              <a:t>的事，看路由器会不会</a:t>
            </a:r>
            <a:r>
              <a:rPr lang="en-US" altLang="zh-CN" dirty="0"/>
              <a:t> “</a:t>
            </a:r>
            <a:r>
              <a:rPr lang="zh-CN" altLang="en-US" dirty="0"/>
              <a:t>扛不住</a:t>
            </a:r>
            <a:r>
              <a:rPr lang="en-US" altLang="zh-CN" dirty="0"/>
              <a:t>”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改长度：把密码改成</a:t>
            </a:r>
            <a:r>
              <a:rPr lang="en-US" altLang="zh-CN" dirty="0"/>
              <a:t> 1000 </a:t>
            </a:r>
            <a:r>
              <a:rPr lang="zh-CN" altLang="en-US" dirty="0"/>
              <a:t>个</a:t>
            </a:r>
            <a:r>
              <a:rPr lang="en-US" altLang="zh-CN" dirty="0"/>
              <a:t> “A”</a:t>
            </a:r>
            <a:r>
              <a:rPr lang="zh-CN" altLang="en-US" dirty="0"/>
              <a:t>（</a:t>
            </a:r>
            <a:r>
              <a:rPr lang="en-US" altLang="zh-CN" dirty="0"/>
              <a:t>password=AAAAA...</a:t>
            </a:r>
            <a:r>
              <a:rPr lang="zh-CN" altLang="en-US" dirty="0"/>
              <a:t>），测试路由器是否有</a:t>
            </a:r>
            <a:r>
              <a:rPr lang="en-US" altLang="zh-CN" dirty="0"/>
              <a:t> “</a:t>
            </a:r>
            <a:r>
              <a:rPr lang="zh-CN" altLang="en-US" dirty="0"/>
              <a:t>缓冲区溢出</a:t>
            </a:r>
            <a:r>
              <a:rPr lang="en-US" altLang="zh-CN" dirty="0"/>
              <a:t>” </a:t>
            </a:r>
            <a:r>
              <a:rPr lang="zh-CN" altLang="en-US" dirty="0"/>
              <a:t>漏洞</a:t>
            </a:r>
            <a:r>
              <a:rPr lang="en-US" altLang="zh-CN" dirty="0"/>
              <a:t> —— </a:t>
            </a:r>
            <a:r>
              <a:rPr lang="zh-CN" altLang="en-US" dirty="0"/>
              <a:t>比如输入太长导致程序崩溃，甚至被植入恶意代码；</a:t>
            </a:r>
            <a:endParaRPr lang="zh-CN" altLang="en-US" dirty="0"/>
          </a:p>
          <a:p>
            <a:r>
              <a:rPr lang="zh-CN" altLang="en-US" dirty="0"/>
              <a:t>改格式：把用户名改成特殊字符（</a:t>
            </a:r>
            <a:r>
              <a:rPr lang="en-US" altLang="zh-CN" dirty="0"/>
              <a:t>username=admin' or '1'='1</a:t>
            </a:r>
            <a:r>
              <a:rPr lang="zh-CN" altLang="en-US" dirty="0"/>
              <a:t>），测试是否有</a:t>
            </a:r>
            <a:r>
              <a:rPr lang="en-US" altLang="zh-CN" dirty="0"/>
              <a:t> “SQL </a:t>
            </a:r>
            <a:r>
              <a:rPr lang="zh-CN" altLang="en-US" dirty="0"/>
              <a:t>注入</a:t>
            </a:r>
            <a:r>
              <a:rPr lang="en-US" altLang="zh-CN" dirty="0"/>
              <a:t>” </a:t>
            </a:r>
            <a:r>
              <a:rPr lang="zh-CN" altLang="en-US" dirty="0"/>
              <a:t>漏洞</a:t>
            </a:r>
            <a:r>
              <a:rPr lang="en-US" altLang="zh-CN" dirty="0"/>
              <a:t> —— </a:t>
            </a:r>
            <a:r>
              <a:rPr lang="zh-CN" altLang="en-US" dirty="0"/>
              <a:t>如果路由器直接把这个用户名代入数据库查询，可能被绕过登录；</a:t>
            </a:r>
            <a:endParaRPr lang="zh-CN" altLang="en-US" dirty="0"/>
          </a:p>
          <a:p>
            <a:r>
              <a:rPr lang="zh-CN" altLang="en-US" dirty="0"/>
              <a:t>改协议字段：把固定的</a:t>
            </a:r>
            <a:r>
              <a:rPr lang="en-US" altLang="zh-CN" dirty="0"/>
              <a:t>HTTP/1.1</a:t>
            </a:r>
            <a:r>
              <a:rPr lang="zh-CN" altLang="en-US" dirty="0"/>
              <a:t>改成</a:t>
            </a:r>
            <a:r>
              <a:rPr lang="en-US" altLang="zh-CN" dirty="0"/>
              <a:t>HTTP/2.0</a:t>
            </a:r>
            <a:r>
              <a:rPr lang="zh-CN" altLang="en-US" dirty="0"/>
              <a:t>（或乱码</a:t>
            </a:r>
            <a:r>
              <a:rPr lang="en-US" altLang="zh-CN" dirty="0"/>
              <a:t>HTTP/xxx</a:t>
            </a:r>
            <a:r>
              <a:rPr lang="zh-CN" altLang="en-US" dirty="0"/>
              <a:t>），测试路由器的协议解析能力</a:t>
            </a:r>
            <a:r>
              <a:rPr lang="en-US" altLang="zh-CN" dirty="0"/>
              <a:t> —— </a:t>
            </a:r>
            <a:r>
              <a:rPr lang="zh-CN" altLang="en-US" dirty="0"/>
              <a:t>如果解析不了就崩溃，说明存在</a:t>
            </a:r>
            <a:r>
              <a:rPr lang="en-US" altLang="zh-CN" dirty="0"/>
              <a:t> “</a:t>
            </a:r>
            <a:r>
              <a:rPr lang="zh-CN" altLang="en-US" dirty="0"/>
              <a:t>协议解析漏洞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这张图揭示了我们目前在检测</a:t>
            </a:r>
            <a:r>
              <a:rPr lang="zh-CN" altLang="en-US" dirty="0"/>
              <a:t>挖掘物联网设备</a:t>
            </a:r>
            <a:r>
              <a:rPr lang="en-US" altLang="zh-CN" dirty="0"/>
              <a:t> HTTP </a:t>
            </a:r>
            <a:r>
              <a:rPr lang="zh-CN" altLang="en-US" dirty="0"/>
              <a:t>漏洞时，面临的三大</a:t>
            </a:r>
            <a:r>
              <a:rPr lang="en-US" altLang="zh-CN" dirty="0"/>
              <a:t>‘</a:t>
            </a:r>
            <a:r>
              <a:rPr lang="zh-CN" altLang="en-US" dirty="0"/>
              <a:t>痛点</a:t>
            </a:r>
            <a:r>
              <a:rPr lang="en-US" altLang="zh-CN" dirty="0"/>
              <a:t>’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dirty="0"/>
              <a:t>1</a:t>
            </a:r>
            <a:r>
              <a:rPr lang="zh-CN" altLang="en-US" dirty="0"/>
              <a:t>：这些检测工具，对</a:t>
            </a:r>
            <a:r>
              <a:rPr lang="en-US" altLang="zh-CN" dirty="0"/>
              <a:t> HTTP </a:t>
            </a:r>
            <a:r>
              <a:rPr lang="zh-CN" altLang="en-US" dirty="0"/>
              <a:t>协议本身和设备后台的代码逻辑理解得不够深。就像一个不懂规则的人去玩游戏，测试起来自然没有章法，命中率很低。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：它们进行测试时，需要一些初始的</a:t>
            </a:r>
            <a:r>
              <a:rPr lang="en-US" altLang="zh-CN" dirty="0"/>
              <a:t>‘</a:t>
            </a:r>
            <a:r>
              <a:rPr lang="zh-CN" altLang="en-US" dirty="0"/>
              <a:t>种子</a:t>
            </a:r>
            <a:r>
              <a:rPr lang="en-US" altLang="zh-CN" dirty="0"/>
              <a:t>’</a:t>
            </a:r>
            <a:r>
              <a:rPr lang="zh-CN" altLang="en-US" dirty="0"/>
              <a:t>数据。种子</a:t>
            </a:r>
            <a:r>
              <a:rPr lang="zh-CN" altLang="en-US" dirty="0"/>
              <a:t>是模糊测试的初始输入数据，是生成后续测试用例的基础。</a:t>
            </a:r>
            <a:r>
              <a:rPr lang="zh-CN" altLang="en-US" dirty="0"/>
              <a:t>但这些种子要么需要专家手动编写，费时费力；要么就是数量太少、种类单一，很难覆盖到设备里那些隐藏的功能和漏洞。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：最关键的是，很多工具采用的是</a:t>
            </a:r>
            <a:r>
              <a:rPr lang="en-US" altLang="zh-CN" dirty="0"/>
              <a:t>‘</a:t>
            </a:r>
            <a:r>
              <a:rPr lang="zh-CN" altLang="en-US" dirty="0"/>
              <a:t>随机变异</a:t>
            </a:r>
            <a:r>
              <a:rPr lang="en-US" altLang="zh-CN" dirty="0"/>
              <a:t>’</a:t>
            </a:r>
            <a:r>
              <a:rPr lang="zh-CN" altLang="en-US" dirty="0"/>
              <a:t>的策略。结果就是，大部分请求都是无效的，设备根本无法识别，测试效率非常低下。</a:t>
            </a:r>
            <a:endParaRPr lang="zh-CN" altLang="en-US" dirty="0"/>
          </a:p>
          <a:p>
            <a:r>
              <a:rPr lang="zh-CN" altLang="en-US" dirty="0"/>
              <a:t>现有的方法不够智能，急需一种更高效、更精准的检测方案。恰好注意到</a:t>
            </a:r>
            <a:r>
              <a:rPr lang="en-US" altLang="zh-CN" dirty="0"/>
              <a:t>LLM</a:t>
            </a:r>
            <a:r>
              <a:rPr lang="zh-CN" altLang="en-US" dirty="0"/>
              <a:t>技可以解析协议规则，代码逻辑，并且自动化程度高，因此选择在</a:t>
            </a:r>
            <a:r>
              <a:rPr lang="zh-CN" altLang="en-US" dirty="0"/>
              <a:t>模糊测试中引入</a:t>
            </a:r>
            <a:r>
              <a:rPr lang="zh-CN" altLang="en-US" dirty="0"/>
              <a:t>大语言模型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/>
              <a:t>chf</a:t>
            </a:r>
            <a:r>
              <a:rPr lang="zh-CN" altLang="en-US" dirty="0"/>
              <a:t>的工作流程图，主要关注左半边的大语言模型涉及模块，主要包含四个部分：</a:t>
            </a:r>
            <a:r>
              <a:rPr lang="en-US" altLang="zh-CN" dirty="0"/>
              <a:t>LLM </a:t>
            </a:r>
            <a:r>
              <a:rPr lang="zh-CN" altLang="en-US" dirty="0"/>
              <a:t>引导的</a:t>
            </a:r>
            <a:r>
              <a:rPr lang="en-US" altLang="zh-CN" dirty="0"/>
              <a:t> HTTP </a:t>
            </a:r>
            <a:r>
              <a:rPr lang="zh-CN" altLang="en-US" dirty="0"/>
              <a:t>协议结构感知、</a:t>
            </a:r>
            <a:r>
              <a:rPr lang="en-US" altLang="zh-CN" dirty="0"/>
              <a:t>LLM </a:t>
            </a:r>
            <a:r>
              <a:rPr lang="zh-CN" altLang="en-US" dirty="0"/>
              <a:t>引导的种子模板扩展、</a:t>
            </a:r>
            <a:r>
              <a:rPr lang="en-US" altLang="zh-CN" dirty="0"/>
              <a:t>LLM </a:t>
            </a:r>
            <a:r>
              <a:rPr lang="zh-CN" altLang="en-US" dirty="0"/>
              <a:t>引导的种子变异、种子调度策略。也就是接下来要介绍的论文的</a:t>
            </a:r>
            <a:r>
              <a:rPr lang="zh-CN" altLang="en-US" dirty="0"/>
              <a:t>研究方法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识别条件满足后要执行的函数：</a:t>
            </a:r>
            <a:r>
              <a:rPr lang="en-US" altLang="zh-CN" dirty="0"/>
              <a:t>parse (wizardstep4)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说明请求中必须包含</a:t>
            </a:r>
            <a:r>
              <a:rPr lang="en-US" altLang="zh-CN" dirty="0"/>
              <a:t> wizardstep4 </a:t>
            </a:r>
            <a:r>
              <a:rPr lang="zh-CN" altLang="en-US" dirty="0"/>
              <a:t>参数（否则函数无意义），且需要给一个合理的配置类值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00"/>
            <a:ext cx="12191999" cy="383351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120" y="4369"/>
            <a:ext cx="12204700" cy="380255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2366484"/>
            <a:ext cx="10858500" cy="2092048"/>
            <a:chOff x="660400" y="1912015"/>
            <a:chExt cx="10858500" cy="1993097"/>
          </a:xfrm>
        </p:grpSpPr>
        <p:sp>
          <p:nvSpPr>
            <p:cNvPr id="10" name="任意多边形: 形状 9"/>
            <p:cNvSpPr/>
            <p:nvPr/>
          </p:nvSpPr>
          <p:spPr>
            <a:xfrm>
              <a:off x="660400" y="1912015"/>
              <a:ext cx="10858500" cy="1386640"/>
            </a:xfrm>
            <a:custGeom>
              <a:avLst/>
              <a:gdLst>
                <a:gd name="connsiteX0" fmla="*/ 0 w 10858500"/>
                <a:gd name="connsiteY0" fmla="*/ 0 h 1386640"/>
                <a:gd name="connsiteX1" fmla="*/ 10858500 w 10858500"/>
                <a:gd name="connsiteY1" fmla="*/ 0 h 1386640"/>
                <a:gd name="connsiteX2" fmla="*/ 10858500 w 10858500"/>
                <a:gd name="connsiteY2" fmla="*/ 1386640 h 1386640"/>
                <a:gd name="connsiteX3" fmla="*/ 10794967 w 10858500"/>
                <a:gd name="connsiteY3" fmla="*/ 1386640 h 1386640"/>
                <a:gd name="connsiteX4" fmla="*/ 10794967 w 10858500"/>
                <a:gd name="connsiteY4" fmla="*/ 63533 h 1386640"/>
                <a:gd name="connsiteX5" fmla="*/ 63533 w 10858500"/>
                <a:gd name="connsiteY5" fmla="*/ 63533 h 1386640"/>
                <a:gd name="connsiteX6" fmla="*/ 63533 w 10858500"/>
                <a:gd name="connsiteY6" fmla="*/ 1386640 h 1386640"/>
                <a:gd name="connsiteX7" fmla="*/ 0 w 10858500"/>
                <a:gd name="connsiteY7" fmla="*/ 1386640 h 138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8500" h="1386640">
                  <a:moveTo>
                    <a:pt x="0" y="0"/>
                  </a:moveTo>
                  <a:lnTo>
                    <a:pt x="10858500" y="0"/>
                  </a:lnTo>
                  <a:lnTo>
                    <a:pt x="10858500" y="1386640"/>
                  </a:lnTo>
                  <a:lnTo>
                    <a:pt x="10794967" y="1386640"/>
                  </a:lnTo>
                  <a:lnTo>
                    <a:pt x="10794967" y="63533"/>
                  </a:lnTo>
                  <a:lnTo>
                    <a:pt x="63533" y="63533"/>
                  </a:lnTo>
                  <a:lnTo>
                    <a:pt x="63533" y="1386640"/>
                  </a:lnTo>
                  <a:lnTo>
                    <a:pt x="0" y="13866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60400" y="3285957"/>
              <a:ext cx="10858500" cy="619155"/>
            </a:xfrm>
            <a:custGeom>
              <a:avLst/>
              <a:gdLst>
                <a:gd name="connsiteX0" fmla="*/ 0 w 10858500"/>
                <a:gd name="connsiteY0" fmla="*/ 0 h 619155"/>
                <a:gd name="connsiteX1" fmla="*/ 63533 w 10858500"/>
                <a:gd name="connsiteY1" fmla="*/ 0 h 619155"/>
                <a:gd name="connsiteX2" fmla="*/ 63533 w 10858500"/>
                <a:gd name="connsiteY2" fmla="*/ 555622 h 619155"/>
                <a:gd name="connsiteX3" fmla="*/ 10794967 w 10858500"/>
                <a:gd name="connsiteY3" fmla="*/ 555622 h 619155"/>
                <a:gd name="connsiteX4" fmla="*/ 10794967 w 10858500"/>
                <a:gd name="connsiteY4" fmla="*/ 0 h 619155"/>
                <a:gd name="connsiteX5" fmla="*/ 10858500 w 10858500"/>
                <a:gd name="connsiteY5" fmla="*/ 0 h 619155"/>
                <a:gd name="connsiteX6" fmla="*/ 10858500 w 10858500"/>
                <a:gd name="connsiteY6" fmla="*/ 619155 h 619155"/>
                <a:gd name="connsiteX7" fmla="*/ 0 w 10858500"/>
                <a:gd name="connsiteY7" fmla="*/ 619155 h 6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8500" h="619155">
                  <a:moveTo>
                    <a:pt x="0" y="0"/>
                  </a:moveTo>
                  <a:lnTo>
                    <a:pt x="63533" y="0"/>
                  </a:lnTo>
                  <a:lnTo>
                    <a:pt x="63533" y="555622"/>
                  </a:lnTo>
                  <a:lnTo>
                    <a:pt x="10794967" y="555622"/>
                  </a:lnTo>
                  <a:lnTo>
                    <a:pt x="10794967" y="0"/>
                  </a:lnTo>
                  <a:lnTo>
                    <a:pt x="10858500" y="0"/>
                  </a:lnTo>
                  <a:lnTo>
                    <a:pt x="10858500" y="619155"/>
                  </a:lnTo>
                  <a:lnTo>
                    <a:pt x="0" y="6191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907913" y="3006814"/>
            <a:ext cx="1036347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 defTabSz="457200">
              <a:buNone/>
              <a:defRPr lang="zh-CN" altLang="en-US" sz="3600" b="1" spc="3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ctr" defTabSz="457200"/>
            <a:r>
              <a:rPr lang="zh-CN" altLang="en-US" dirty="0"/>
              <a:t>基于关键字搜索的自动</a:t>
            </a:r>
            <a:r>
              <a:rPr lang="en-US" altLang="zh-CN" dirty="0"/>
              <a:t>Web</a:t>
            </a:r>
            <a:r>
              <a:rPr lang="zh-CN" altLang="en-US" dirty="0"/>
              <a:t>服务组合方法研究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3883506"/>
            <a:ext cx="108585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29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4394200" y="4811592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30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4394200" y="5262164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Department</a:t>
            </a:r>
            <a:endParaRPr lang="en-US" altLang="zh-CN" dirty="0"/>
          </a:p>
        </p:txBody>
      </p:sp>
      <p:sp>
        <p:nvSpPr>
          <p:cNvPr id="31" name="文本占位符 23"/>
          <p:cNvSpPr>
            <a:spLocks noGrp="1"/>
          </p:cNvSpPr>
          <p:nvPr>
            <p:ph type="body" sz="quarter" idx="16" hasCustomPrompt="1"/>
          </p:nvPr>
        </p:nvSpPr>
        <p:spPr>
          <a:xfrm>
            <a:off x="4394200" y="5712736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Date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3" y="847844"/>
            <a:ext cx="3724275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1"/>
            <a:ext cx="476543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1" y="0"/>
            <a:ext cx="4765429" cy="6858001"/>
          </a:xfrm>
          <a:prstGeom prst="rect">
            <a:avLst/>
          </a:prstGeom>
          <a:gradFill flip="none" rotWithShape="1">
            <a:gsLst>
              <a:gs pos="27000">
                <a:schemeClr val="accent1">
                  <a:alpha val="17000"/>
                </a:schemeClr>
              </a:gs>
              <a:gs pos="93506">
                <a:schemeClr val="accent1"/>
              </a:gs>
              <a:gs pos="71000">
                <a:schemeClr val="accent1"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009171" y="2995108"/>
            <a:ext cx="157809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0" y="3429000"/>
            <a:ext cx="1782501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-373" r="-78" b="8192"/>
          <a:stretch>
            <a:fillRect/>
          </a:stretch>
        </p:blipFill>
        <p:spPr>
          <a:xfrm>
            <a:off x="0" y="2211111"/>
            <a:ext cx="12191999" cy="3533775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-1" y="2196823"/>
            <a:ext cx="12192000" cy="3533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5067300" y="1200149"/>
            <a:ext cx="2057400" cy="205740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5219700" y="1352549"/>
            <a:ext cx="1752600" cy="1752600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348288" y="5253038"/>
            <a:ext cx="1495425" cy="74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pic>
        <p:nvPicPr>
          <p:cNvPr id="30" name="图形 29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7750" y="1771592"/>
            <a:ext cx="962072" cy="907613"/>
          </a:xfrm>
          <a:prstGeom prst="rect">
            <a:avLst/>
          </a:prstGeom>
        </p:spPr>
      </p:pic>
      <p:sp>
        <p:nvSpPr>
          <p:cNvPr id="45" name="标题 44"/>
          <p:cNvSpPr>
            <a:spLocks noGrp="1"/>
          </p:cNvSpPr>
          <p:nvPr>
            <p:ph type="title"/>
          </p:nvPr>
        </p:nvSpPr>
        <p:spPr>
          <a:xfrm>
            <a:off x="1427405" y="3429000"/>
            <a:ext cx="9337187" cy="835024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0"/>
          </p:nvPr>
        </p:nvSpPr>
        <p:spPr>
          <a:xfrm>
            <a:off x="4588425" y="4367846"/>
            <a:ext cx="3015150" cy="3868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15963"/>
            <a:ext cx="12192000" cy="701763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1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21194"/>
            <a:ext cx="4842156" cy="70458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ea typeface="+mj-ea"/>
              </a:rPr>
              <a:t>输入你的标题</a:t>
            </a:r>
            <a:endParaRPr lang="zh-CN" altLang="en-US" dirty="0">
              <a:ea typeface="+mj-ea"/>
            </a:endParaRPr>
          </a:p>
          <a:p>
            <a:endParaRPr lang="zh-CN" altLang="en-US" sz="1800" dirty="0">
              <a:ea typeface="+mj-ea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740508"/>
            <a:ext cx="12192000" cy="8996"/>
          </a:xfrm>
          <a:prstGeom prst="line">
            <a:avLst/>
          </a:prstGeom>
          <a:ln w="31750">
            <a:gradFill flip="none" rotWithShape="1"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22" y="-125462"/>
            <a:ext cx="2432540" cy="9207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 flipV="1">
            <a:off x="-79650" y="836342"/>
            <a:ext cx="12351299" cy="3395816"/>
          </a:xfrm>
          <a:custGeom>
            <a:avLst/>
            <a:gdLst>
              <a:gd name="connsiteX0" fmla="*/ 0 w 12192000"/>
              <a:gd name="connsiteY0" fmla="*/ 4232158 h 4232158"/>
              <a:gd name="connsiteX1" fmla="*/ 12192000 w 12192000"/>
              <a:gd name="connsiteY1" fmla="*/ 4232158 h 4232158"/>
              <a:gd name="connsiteX2" fmla="*/ 12192000 w 12192000"/>
              <a:gd name="connsiteY2" fmla="*/ 3428999 h 4232158"/>
              <a:gd name="connsiteX3" fmla="*/ 12192000 w 12192000"/>
              <a:gd name="connsiteY3" fmla="*/ 1740109 h 4232158"/>
              <a:gd name="connsiteX4" fmla="*/ 12192000 w 12192000"/>
              <a:gd name="connsiteY4" fmla="*/ 936950 h 4232158"/>
              <a:gd name="connsiteX5" fmla="*/ 12095344 w 12192000"/>
              <a:gd name="connsiteY5" fmla="*/ 897915 h 4232158"/>
              <a:gd name="connsiteX6" fmla="*/ 6096000 w 12192000"/>
              <a:gd name="connsiteY6" fmla="*/ 0 h 4232158"/>
              <a:gd name="connsiteX7" fmla="*/ 96657 w 12192000"/>
              <a:gd name="connsiteY7" fmla="*/ 897915 h 4232158"/>
              <a:gd name="connsiteX8" fmla="*/ 0 w 12192000"/>
              <a:gd name="connsiteY8" fmla="*/ 936951 h 4232158"/>
              <a:gd name="connsiteX9" fmla="*/ 0 w 12192000"/>
              <a:gd name="connsiteY9" fmla="*/ 1740110 h 4232158"/>
              <a:gd name="connsiteX10" fmla="*/ 0 w 12192000"/>
              <a:gd name="connsiteY10" fmla="*/ 3428999 h 42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32158">
                <a:moveTo>
                  <a:pt x="0" y="4232158"/>
                </a:moveTo>
                <a:lnTo>
                  <a:pt x="12192000" y="4232158"/>
                </a:lnTo>
                <a:lnTo>
                  <a:pt x="12192000" y="3428999"/>
                </a:lnTo>
                <a:lnTo>
                  <a:pt x="12192000" y="1740109"/>
                </a:lnTo>
                <a:lnTo>
                  <a:pt x="12192000" y="936950"/>
                </a:lnTo>
                <a:lnTo>
                  <a:pt x="12095344" y="897915"/>
                </a:lnTo>
                <a:cubicBezTo>
                  <a:pt x="10669347" y="349536"/>
                  <a:pt x="8511292" y="0"/>
                  <a:pt x="6096000" y="0"/>
                </a:cubicBezTo>
                <a:cubicBezTo>
                  <a:pt x="3680708" y="0"/>
                  <a:pt x="1522653" y="349536"/>
                  <a:pt x="96657" y="897915"/>
                </a:cubicBezTo>
                <a:lnTo>
                  <a:pt x="0" y="936951"/>
                </a:lnTo>
                <a:lnTo>
                  <a:pt x="0" y="1740110"/>
                </a:lnTo>
                <a:lnTo>
                  <a:pt x="0" y="3428999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方正楷体简体"/>
              <a:cs typeface="+mn-cs"/>
            </a:endParaRPr>
          </a:p>
        </p:txBody>
      </p:sp>
      <p:sp>
        <p:nvSpPr>
          <p:cNvPr id="4" name="任意多边形: 形状 3"/>
          <p:cNvSpPr>
            <a:spLocks noChangeAspect="1"/>
          </p:cNvSpPr>
          <p:nvPr/>
        </p:nvSpPr>
        <p:spPr>
          <a:xfrm>
            <a:off x="0" y="0"/>
            <a:ext cx="12192000" cy="4232158"/>
          </a:xfrm>
          <a:custGeom>
            <a:avLst/>
            <a:gdLst>
              <a:gd name="connsiteX0" fmla="*/ 0 w 12192000"/>
              <a:gd name="connsiteY0" fmla="*/ 0 h 4232158"/>
              <a:gd name="connsiteX1" fmla="*/ 12192000 w 12192000"/>
              <a:gd name="connsiteY1" fmla="*/ 0 h 4232158"/>
              <a:gd name="connsiteX2" fmla="*/ 12192000 w 12192000"/>
              <a:gd name="connsiteY2" fmla="*/ 803159 h 4232158"/>
              <a:gd name="connsiteX3" fmla="*/ 12192000 w 12192000"/>
              <a:gd name="connsiteY3" fmla="*/ 2492049 h 4232158"/>
              <a:gd name="connsiteX4" fmla="*/ 12192000 w 12192000"/>
              <a:gd name="connsiteY4" fmla="*/ 3295208 h 4232158"/>
              <a:gd name="connsiteX5" fmla="*/ 12095344 w 12192000"/>
              <a:gd name="connsiteY5" fmla="*/ 3334243 h 4232158"/>
              <a:gd name="connsiteX6" fmla="*/ 6096000 w 12192000"/>
              <a:gd name="connsiteY6" fmla="*/ 4232158 h 4232158"/>
              <a:gd name="connsiteX7" fmla="*/ 96657 w 12192000"/>
              <a:gd name="connsiteY7" fmla="*/ 3334243 h 4232158"/>
              <a:gd name="connsiteX8" fmla="*/ 0 w 12192000"/>
              <a:gd name="connsiteY8" fmla="*/ 3295207 h 4232158"/>
              <a:gd name="connsiteX9" fmla="*/ 0 w 12192000"/>
              <a:gd name="connsiteY9" fmla="*/ 2492048 h 4232158"/>
              <a:gd name="connsiteX10" fmla="*/ 0 w 12192000"/>
              <a:gd name="connsiteY10" fmla="*/ 803159 h 42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32158">
                <a:moveTo>
                  <a:pt x="0" y="0"/>
                </a:moveTo>
                <a:lnTo>
                  <a:pt x="12192000" y="0"/>
                </a:lnTo>
                <a:lnTo>
                  <a:pt x="12192000" y="803159"/>
                </a:lnTo>
                <a:lnTo>
                  <a:pt x="12192000" y="2492049"/>
                </a:lnTo>
                <a:lnTo>
                  <a:pt x="12192000" y="3295208"/>
                </a:lnTo>
                <a:lnTo>
                  <a:pt x="12095344" y="3334243"/>
                </a:lnTo>
                <a:cubicBezTo>
                  <a:pt x="10669347" y="3882622"/>
                  <a:pt x="8511292" y="4232158"/>
                  <a:pt x="6096000" y="4232158"/>
                </a:cubicBezTo>
                <a:cubicBezTo>
                  <a:pt x="3680708" y="4232158"/>
                  <a:pt x="1522653" y="3882622"/>
                  <a:pt x="96657" y="3334243"/>
                </a:cubicBezTo>
                <a:lnTo>
                  <a:pt x="0" y="3295207"/>
                </a:lnTo>
                <a:lnTo>
                  <a:pt x="0" y="2492048"/>
                </a:lnTo>
                <a:lnTo>
                  <a:pt x="0" y="803159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方正楷体简体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-1" y="-1969"/>
            <a:ext cx="12192000" cy="4232158"/>
          </a:xfrm>
          <a:custGeom>
            <a:avLst/>
            <a:gdLst>
              <a:gd name="connsiteX0" fmla="*/ 0 w 12192000"/>
              <a:gd name="connsiteY0" fmla="*/ 4232158 h 4232158"/>
              <a:gd name="connsiteX1" fmla="*/ 12192000 w 12192000"/>
              <a:gd name="connsiteY1" fmla="*/ 4232158 h 4232158"/>
              <a:gd name="connsiteX2" fmla="*/ 12192000 w 12192000"/>
              <a:gd name="connsiteY2" fmla="*/ 3428999 h 4232158"/>
              <a:gd name="connsiteX3" fmla="*/ 12192000 w 12192000"/>
              <a:gd name="connsiteY3" fmla="*/ 1740109 h 4232158"/>
              <a:gd name="connsiteX4" fmla="*/ 12192000 w 12192000"/>
              <a:gd name="connsiteY4" fmla="*/ 936950 h 4232158"/>
              <a:gd name="connsiteX5" fmla="*/ 12095344 w 12192000"/>
              <a:gd name="connsiteY5" fmla="*/ 897915 h 4232158"/>
              <a:gd name="connsiteX6" fmla="*/ 6096000 w 12192000"/>
              <a:gd name="connsiteY6" fmla="*/ 0 h 4232158"/>
              <a:gd name="connsiteX7" fmla="*/ 96657 w 12192000"/>
              <a:gd name="connsiteY7" fmla="*/ 897915 h 4232158"/>
              <a:gd name="connsiteX8" fmla="*/ 0 w 12192000"/>
              <a:gd name="connsiteY8" fmla="*/ 936951 h 4232158"/>
              <a:gd name="connsiteX9" fmla="*/ 0 w 12192000"/>
              <a:gd name="connsiteY9" fmla="*/ 1740110 h 4232158"/>
              <a:gd name="connsiteX10" fmla="*/ 0 w 12192000"/>
              <a:gd name="connsiteY10" fmla="*/ 3428999 h 42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32158">
                <a:moveTo>
                  <a:pt x="0" y="4232158"/>
                </a:moveTo>
                <a:lnTo>
                  <a:pt x="12192000" y="4232158"/>
                </a:lnTo>
                <a:lnTo>
                  <a:pt x="12192000" y="3428999"/>
                </a:lnTo>
                <a:lnTo>
                  <a:pt x="12192000" y="1740109"/>
                </a:lnTo>
                <a:lnTo>
                  <a:pt x="12192000" y="936950"/>
                </a:lnTo>
                <a:lnTo>
                  <a:pt x="12095344" y="897915"/>
                </a:lnTo>
                <a:cubicBezTo>
                  <a:pt x="10669347" y="349536"/>
                  <a:pt x="8511292" y="0"/>
                  <a:pt x="6096000" y="0"/>
                </a:cubicBezTo>
                <a:cubicBezTo>
                  <a:pt x="3680708" y="0"/>
                  <a:pt x="1522653" y="349536"/>
                  <a:pt x="96657" y="897915"/>
                </a:cubicBezTo>
                <a:lnTo>
                  <a:pt x="0" y="936951"/>
                </a:lnTo>
                <a:lnTo>
                  <a:pt x="0" y="1740110"/>
                </a:lnTo>
                <a:lnTo>
                  <a:pt x="0" y="3428999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方正楷体简体"/>
              <a:cs typeface="+mn-cs"/>
            </a:endParaRPr>
          </a:p>
        </p:txBody>
      </p:sp>
      <p:pic>
        <p:nvPicPr>
          <p:cNvPr id="6" name="图片 5" descr="hdu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093335" y="1635760"/>
            <a:ext cx="1657350" cy="1657350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 userDrawn="1"/>
        </p:nvSpPr>
        <p:spPr>
          <a:xfrm>
            <a:off x="2557463" y="4325975"/>
            <a:ext cx="70770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 恳请指正</a:t>
            </a:r>
            <a:endParaRPr kumimoji="0" lang="zh-CN" altLang="en-US" sz="6000" b="1" i="0" u="none" strike="noStrike" kern="1200" cap="none" spc="5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195754" y="585751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汇报人：方鑫杨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97848" y="2569048"/>
            <a:ext cx="9195435" cy="1216025"/>
          </a:xfrm>
        </p:spPr>
        <p:txBody>
          <a:bodyPr/>
          <a:lstStyle/>
          <a:p>
            <a:pPr algn="ctr"/>
            <a:r>
              <a:rPr lang="en-US" altLang="zh-CN" dirty="0"/>
              <a:t>ChatHTTPFuzz</a:t>
            </a:r>
            <a:r>
              <a:rPr lang="zh-CN" altLang="en-US" dirty="0"/>
              <a:t>：</a:t>
            </a:r>
            <a:endParaRPr lang="zh-CN" altLang="en-US" dirty="0"/>
          </a:p>
          <a:p>
            <a:pPr algn="ctr"/>
            <a:r>
              <a:rPr lang="zh-CN" altLang="en-US" dirty="0"/>
              <a:t>大语言模型辅助的物联网</a:t>
            </a:r>
            <a:r>
              <a:rPr lang="en-US" altLang="zh-CN" dirty="0"/>
              <a:t>HTTP</a:t>
            </a:r>
            <a:r>
              <a:rPr lang="zh-CN" altLang="en-US" dirty="0"/>
              <a:t>模糊测试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347085" y="4765675"/>
            <a:ext cx="5496560" cy="368300"/>
          </a:xfrm>
        </p:spPr>
        <p:txBody>
          <a:bodyPr wrap="square"/>
          <a:lstStyle/>
          <a:p>
            <a:pPr algn="l"/>
            <a:r>
              <a:rPr lang="zh-CN" altLang="en-US" sz="2000" dirty="0"/>
              <a:t>汇报人：朱一航      汇报时间：</a:t>
            </a:r>
            <a:r>
              <a:rPr lang="en-US" altLang="zh-CN" sz="2000" dirty="0"/>
              <a:t>2026.01.23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研究工作</a:t>
            </a:r>
            <a:endParaRPr lang="en-US" altLang="zh-CN" dirty="0"/>
          </a:p>
        </p:txBody>
      </p:sp>
      <p:sp>
        <p:nvSpPr>
          <p:cNvPr id="3" name="矩形: 圆角 2"/>
          <p:cNvSpPr/>
          <p:nvPr/>
        </p:nvSpPr>
        <p:spPr>
          <a:xfrm>
            <a:off x="360045" y="889635"/>
            <a:ext cx="3404235" cy="432435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 </a:t>
            </a:r>
            <a:r>
              <a:rPr lang="zh-CN" altLang="en-US" sz="2000" dirty="0">
                <a:latin typeface="+mj-ea"/>
                <a:ea typeface="+mj-ea"/>
              </a:rPr>
              <a:t>引导的种子模板扩展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8390" y="1529715"/>
            <a:ext cx="6283960" cy="106870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600">
                <a:solidFill>
                  <a:srgbClr val="000000"/>
                </a:solidFill>
              </a:rPr>
              <a:t>为解决 “</a:t>
            </a:r>
            <a:r>
              <a:rPr lang="zh-CN" altLang="en-US" sz="1600">
                <a:solidFill>
                  <a:schemeClr val="accent2"/>
                </a:solidFill>
              </a:rPr>
              <a:t>初始种子数量少、多样性不足，难以覆盖隐藏代码分支</a:t>
            </a:r>
            <a:r>
              <a:rPr lang="zh-CN" altLang="en-US" sz="1600">
                <a:solidFill>
                  <a:srgbClr val="000000"/>
                </a:solidFill>
              </a:rPr>
              <a:t>” 的问题，</a:t>
            </a:r>
            <a:r>
              <a:rPr lang="zh-CN" altLang="en-US" sz="1600">
                <a:solidFill>
                  <a:schemeClr val="tx1"/>
                </a:solidFill>
              </a:rPr>
              <a:t>通过 </a:t>
            </a:r>
            <a:r>
              <a:rPr lang="en-US" altLang="zh-CN" sz="1600">
                <a:solidFill>
                  <a:schemeClr val="tx1"/>
                </a:solidFill>
              </a:rPr>
              <a:t>LLM </a:t>
            </a:r>
            <a:r>
              <a:rPr lang="zh-CN" altLang="en-US" sz="1600">
                <a:solidFill>
                  <a:schemeClr val="tx1"/>
                </a:solidFill>
              </a:rPr>
              <a:t>分析后端代码，从 “</a:t>
            </a:r>
            <a:r>
              <a:rPr lang="zh-CN" altLang="en-US" sz="1600">
                <a:solidFill>
                  <a:schemeClr val="accent2"/>
                </a:solidFill>
              </a:rPr>
              <a:t>数据包扩展</a:t>
            </a:r>
            <a:r>
              <a:rPr lang="zh-CN" altLang="en-US" sz="1600">
                <a:solidFill>
                  <a:schemeClr val="tx1"/>
                </a:solidFill>
              </a:rPr>
              <a:t>” 和 “</a:t>
            </a:r>
            <a:r>
              <a:rPr lang="zh-CN" altLang="en-US" sz="1600">
                <a:solidFill>
                  <a:schemeClr val="accent2"/>
                </a:solidFill>
              </a:rPr>
              <a:t>字段值扩展</a:t>
            </a:r>
            <a:r>
              <a:rPr lang="zh-CN" altLang="en-US" sz="1600">
                <a:solidFill>
                  <a:schemeClr val="tx1"/>
                </a:solidFill>
              </a:rPr>
              <a:t>” 两方面扩充种子模板库。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529715"/>
            <a:ext cx="3697605" cy="4900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55" y="2338705"/>
            <a:ext cx="4317365" cy="41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研究工作</a:t>
            </a:r>
            <a:endParaRPr lang="en-US" altLang="zh-CN" dirty="0"/>
          </a:p>
        </p:txBody>
      </p:sp>
      <p:sp>
        <p:nvSpPr>
          <p:cNvPr id="3" name="矩形: 圆角 2"/>
          <p:cNvSpPr/>
          <p:nvPr/>
        </p:nvSpPr>
        <p:spPr>
          <a:xfrm>
            <a:off x="360045" y="889635"/>
            <a:ext cx="3404235" cy="432435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 </a:t>
            </a:r>
            <a:r>
              <a:rPr lang="zh-CN" altLang="en-US" sz="2000" dirty="0">
                <a:latin typeface="+mj-ea"/>
                <a:ea typeface="+mj-ea"/>
              </a:rPr>
              <a:t>引导的种子模板扩展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0045" y="1707515"/>
            <a:ext cx="6193790" cy="4437380"/>
            <a:chOff x="567" y="2689"/>
            <a:chExt cx="9754" cy="69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" y="2714"/>
              <a:ext cx="9755" cy="696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76" y="2689"/>
              <a:ext cx="9728" cy="6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028815" y="1593215"/>
            <a:ext cx="4712970" cy="112395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600">
                <a:solidFill>
                  <a:srgbClr val="000000"/>
                </a:solidFill>
              </a:rPr>
              <a:t>字段值扩展：</a:t>
            </a:r>
            <a:endParaRPr lang="zh-CN" altLang="en-US" sz="1600">
              <a:solidFill>
                <a:srgbClr val="000000"/>
              </a:solidFill>
            </a:endParaRPr>
          </a:p>
          <a:p>
            <a:r>
              <a:rPr lang="en-US" altLang="zh-CN" sz="1600">
                <a:solidFill>
                  <a:srgbClr val="000000"/>
                </a:solidFill>
              </a:rPr>
              <a:t>LLM </a:t>
            </a:r>
            <a:r>
              <a:rPr lang="zh-CN" altLang="en-US" sz="1600">
                <a:solidFill>
                  <a:srgbClr val="000000"/>
                </a:solidFill>
              </a:rPr>
              <a:t>分析代码中变量的处理逻辑，</a:t>
            </a:r>
            <a:r>
              <a:rPr lang="zh-CN" altLang="en-US" sz="1600">
                <a:solidFill>
                  <a:srgbClr val="DF2A3F"/>
                </a:solidFill>
              </a:rPr>
              <a:t>提取有效值集，补充到种子模板的 “变异空间”</a:t>
            </a:r>
            <a:endParaRPr lang="zh-CN" altLang="en-US" sz="1600">
              <a:solidFill>
                <a:srgbClr val="DF2A3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01180" y="3308350"/>
            <a:ext cx="4638675" cy="1017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Variation Space</a:t>
            </a:r>
            <a:r>
              <a:rPr lang="zh-CN" altLang="en-US"/>
              <a:t>：</a:t>
            </a:r>
            <a:r>
              <a:rPr lang="en-US" altLang="zh-CN"/>
              <a:t>{Content</a:t>
            </a:r>
            <a:r>
              <a:rPr lang="zh-CN" altLang="en-US"/>
              <a:t>：</a:t>
            </a:r>
            <a:r>
              <a:rPr lang="en-US" altLang="zh-CN"/>
              <a:t>{</a:t>
            </a:r>
            <a:r>
              <a:rPr lang="en-US" altLang="zh-CN">
                <a:sym typeface="+mn-ea"/>
              </a:rPr>
              <a:t>wl_mode</a:t>
            </a:r>
            <a:r>
              <a:rPr lang="zh-CN" altLang="en-US"/>
              <a:t>：</a:t>
            </a:r>
            <a:r>
              <a:rPr lang="en-US" altLang="zh-CN"/>
              <a:t>["ap", "apclient", "Wisp"]}}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301740" y="2162175"/>
            <a:ext cx="3958590" cy="1122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200775" y="2717165"/>
            <a:ext cx="756285" cy="982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1"/>
          </p:cNvCxnSpPr>
          <p:nvPr/>
        </p:nvCxnSpPr>
        <p:spPr>
          <a:xfrm>
            <a:off x="6446520" y="3788410"/>
            <a:ext cx="454660" cy="28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295390" y="3889375"/>
            <a:ext cx="643255" cy="788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94640" y="1146175"/>
            <a:ext cx="3159125" cy="432435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 </a:t>
            </a:r>
            <a:r>
              <a:rPr lang="zh-CN" altLang="en-US" sz="2000" dirty="0">
                <a:latin typeface="+mj-ea"/>
                <a:ea typeface="+mj-ea"/>
              </a:rPr>
              <a:t>引导的种子变异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4640" y="1828800"/>
            <a:ext cx="466407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000000"/>
                </a:solidFill>
              </a:rPr>
              <a:t>之前的种子模板识别并标记</a:t>
            </a:r>
            <a:r>
              <a:rPr lang="en-US" altLang="zh-CN" sz="1600">
                <a:solidFill>
                  <a:srgbClr val="000000"/>
                </a:solidFill>
              </a:rPr>
              <a:t>HTTP</a:t>
            </a:r>
            <a:r>
              <a:rPr lang="zh-CN" altLang="en-US" sz="1600">
                <a:solidFill>
                  <a:srgbClr val="000000"/>
                </a:solidFill>
              </a:rPr>
              <a:t>数据包的可变部分。</a:t>
            </a:r>
            <a:r>
              <a:rPr lang="en-US" altLang="zh-CN" sz="1600">
                <a:solidFill>
                  <a:srgbClr val="000000"/>
                </a:solidFill>
              </a:rPr>
              <a:t>ChatHTTPFuzz</a:t>
            </a:r>
            <a:r>
              <a:rPr lang="zh-CN" altLang="en-US" sz="1600">
                <a:solidFill>
                  <a:srgbClr val="000000"/>
                </a:solidFill>
              </a:rPr>
              <a:t>首先确定标记内容的类型，然后</a:t>
            </a:r>
            <a:r>
              <a:rPr lang="zh-CN" altLang="en-US" sz="1600">
                <a:solidFill>
                  <a:srgbClr val="DF2A3F"/>
                </a:solidFill>
              </a:rPr>
              <a:t>对不同字段应用有针对性的变异</a:t>
            </a:r>
            <a:r>
              <a:rPr lang="zh-CN" altLang="en-US" sz="1600">
                <a:solidFill>
                  <a:srgbClr val="000000"/>
                </a:solidFill>
              </a:rPr>
              <a:t>。</a:t>
            </a:r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0045" y="2867025"/>
            <a:ext cx="47764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rgbClr val="000000"/>
                </a:solidFill>
              </a:rPr>
              <a:t>1.基于类型的变异：根据变量类型（数值、字符串、编码格式）选择适配的变异规则。</a:t>
            </a:r>
            <a:endParaRPr lang="zh-CN" altLang="en-US" sz="1600">
              <a:solidFill>
                <a:srgbClr val="000000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rgbClr val="000000"/>
                </a:solidFill>
              </a:rPr>
              <a:t>2.</a:t>
            </a:r>
            <a:r>
              <a:rPr lang="zh-CN" altLang="en-US" sz="1600">
                <a:solidFill>
                  <a:srgbClr val="000000"/>
                </a:solidFill>
              </a:rPr>
              <a:t>上下文感知的智能变异：结合</a:t>
            </a:r>
            <a:r>
              <a:rPr lang="en-US" altLang="zh-CN" sz="1600">
                <a:solidFill>
                  <a:srgbClr val="000000"/>
                </a:solidFill>
              </a:rPr>
              <a:t> LLM </a:t>
            </a:r>
            <a:r>
              <a:rPr lang="zh-CN" altLang="en-US" sz="1600">
                <a:solidFill>
                  <a:srgbClr val="000000"/>
                </a:solidFill>
              </a:rPr>
              <a:t>提取的代码逻辑和变异空间，生成能触发特定代码分支的变异值。</a:t>
            </a:r>
            <a:endParaRPr lang="zh-CN" altLang="en-US" sz="1600">
              <a:solidFill>
                <a:srgbClr val="000000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rgbClr val="000000"/>
                </a:solidFill>
              </a:rPr>
              <a:t>3.</a:t>
            </a:r>
            <a:r>
              <a:rPr lang="zh-CN" altLang="en-US" sz="1600">
                <a:solidFill>
                  <a:srgbClr val="000000"/>
                </a:solidFill>
              </a:rPr>
              <a:t>其他变异</a:t>
            </a:r>
            <a:endParaRPr lang="zh-CN" altLang="en-US" sz="1600">
              <a:solidFill>
                <a:srgbClr val="000000"/>
              </a:solidFill>
            </a:endParaRPr>
          </a:p>
        </p:txBody>
      </p:sp>
      <p:cxnSp>
        <p:nvCxnSpPr>
          <p:cNvPr id="11" name="直接箭头连接符 10"/>
          <p:cNvCxnSpPr>
            <a:stCxn id="8" idx="3"/>
            <a:endCxn id="7" idx="1"/>
          </p:cNvCxnSpPr>
          <p:nvPr/>
        </p:nvCxnSpPr>
        <p:spPr>
          <a:xfrm>
            <a:off x="5136515" y="3528060"/>
            <a:ext cx="433070" cy="300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9585" y="1066800"/>
            <a:ext cx="5668010" cy="5626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128211" y="2512507"/>
            <a:ext cx="3886429" cy="583565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41000"/>
                </a:schemeClr>
              </a:gs>
              <a:gs pos="3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zh-CN" altLang="en-US" sz="2800" b="1" spc="50" dirty="0">
                <a:solidFill>
                  <a:schemeClr val="tx2"/>
                </a:solidFill>
                <a:latin typeface="+mj-ea"/>
                <a:ea typeface="+mj-ea"/>
              </a:rPr>
              <a:t>研究背景</a:t>
            </a:r>
            <a:endParaRPr lang="zh-CN" altLang="en-US" sz="32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28211" y="3947329"/>
            <a:ext cx="7969750" cy="583565"/>
          </a:xfrm>
          <a:prstGeom prst="rect">
            <a:avLst/>
          </a:prstGeom>
          <a:gradFill>
            <a:gsLst>
              <a:gs pos="13000">
                <a:schemeClr val="bg1">
                  <a:alpha val="41000"/>
                </a:schemeClr>
              </a:gs>
              <a:gs pos="3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02  </a:t>
            </a:r>
            <a:r>
              <a:rPr lang="zh-CN" altLang="en-US" sz="2800" b="1" spc="50" dirty="0">
                <a:solidFill>
                  <a:schemeClr val="tx2"/>
                </a:solidFill>
                <a:latin typeface="+mj-ea"/>
                <a:ea typeface="+mj-ea"/>
              </a:rPr>
              <a:t>研究</a:t>
            </a:r>
            <a:r>
              <a:rPr lang="zh-CN" altLang="en-US" sz="2800" b="1" spc="50" dirty="0">
                <a:solidFill>
                  <a:schemeClr val="tx2"/>
                </a:solidFill>
                <a:latin typeface="+mj-ea"/>
                <a:ea typeface="+mj-ea"/>
              </a:rPr>
              <a:t>方法</a:t>
            </a:r>
            <a:endParaRPr lang="zh-CN" altLang="en-US" sz="28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7406" y="3429000"/>
            <a:ext cx="9337187" cy="835024"/>
          </a:xfrm>
        </p:spPr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413340" y="985909"/>
            <a:ext cx="5445994" cy="2011291"/>
            <a:chOff x="416147" y="1028478"/>
            <a:chExt cx="4459846" cy="2011291"/>
          </a:xfrm>
        </p:grpSpPr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>
              <a:off x="416147" y="1244772"/>
              <a:ext cx="4459846" cy="1794997"/>
            </a:xfrm>
            <a:prstGeom prst="rect">
              <a:avLst/>
            </a:prstGeom>
            <a:noFill/>
            <a:ln w="38100" cap="flat" cmpd="sng" algn="ctr">
              <a:solidFill>
                <a:srgbClr val="01518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矩形: 圆角 7"/>
            <p:cNvSpPr/>
            <p:nvPr>
              <p:custDataLst>
                <p:tags r:id="rId3"/>
              </p:custDataLst>
            </p:nvPr>
          </p:nvSpPr>
          <p:spPr>
            <a:xfrm>
              <a:off x="1141856" y="1028478"/>
              <a:ext cx="3147391" cy="432586"/>
            </a:xfrm>
            <a:prstGeom prst="roundRect">
              <a:avLst>
                <a:gd name="adj" fmla="val 14355"/>
              </a:avLst>
            </a:prstGeom>
            <a:solidFill>
              <a:srgbClr val="0151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sym typeface="+mn-ea"/>
                </a:rPr>
                <a:t>模糊测试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637720" y="1575555"/>
              <a:ext cx="4045538" cy="830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  <a:cs typeface="+mn-lt"/>
                  <a:sym typeface="+mn-ea"/>
                </a:rPr>
                <a:t>通过向目标系统发送随机或畸形数据，触发异常行为以发现安全漏洞的动态测试技术</a:t>
              </a:r>
              <a:endParaRPr lang="zh-CN" altLang="en-US" dirty="0">
                <a:latin typeface="+mj-ea"/>
                <a:ea typeface="+mj-ea"/>
                <a:cs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4195" y="3582988"/>
            <a:ext cx="5080000" cy="1753235"/>
          </a:xfrm>
          <a:prstGeom prst="rect">
            <a:avLst/>
          </a:prstGeom>
        </p:spPr>
        <p:txBody>
          <a:bodyPr>
            <a:sp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latin typeface="+mj-ea"/>
                <a:ea typeface="+mj-ea"/>
                <a:cs typeface="+mn-lt"/>
              </a:rPr>
              <a:t>正常请求：</a:t>
            </a:r>
            <a:endParaRPr lang="zh-CN" altLang="en-US" sz="1800" dirty="0">
              <a:latin typeface="+mj-ea"/>
              <a:ea typeface="+mj-ea"/>
              <a:cs typeface="+mn-lt"/>
            </a:endParaRPr>
          </a:p>
          <a:p>
            <a:pPr marL="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POST /api/login </a:t>
            </a:r>
            <a:endParaRPr lang="zh-CN" altLang="en-US" sz="1800" b="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HTTP/1.1 </a:t>
            </a:r>
            <a:endParaRPr lang="zh-CN" altLang="en-US" sz="1800" b="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Content: username=admin&amp;password=123456</a:t>
            </a:r>
            <a:endParaRPr lang="zh-CN" altLang="en-US" sz="1800" b="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413340" y="3627903"/>
            <a:ext cx="5445994" cy="1794997"/>
          </a:xfrm>
          <a:prstGeom prst="rect">
            <a:avLst/>
          </a:prstGeom>
          <a:noFill/>
          <a:ln w="38100" cap="flat" cmpd="sng" algn="ctr">
            <a:solidFill>
              <a:srgbClr val="01518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184265" y="1068070"/>
            <a:ext cx="5110480" cy="4956810"/>
            <a:chOff x="9739" y="1682"/>
            <a:chExt cx="8048" cy="7806"/>
          </a:xfrm>
        </p:grpSpPr>
        <p:grpSp>
          <p:nvGrpSpPr>
            <p:cNvPr id="23" name="组合 22"/>
            <p:cNvGrpSpPr/>
            <p:nvPr/>
          </p:nvGrpSpPr>
          <p:grpSpPr>
            <a:xfrm>
              <a:off x="9739" y="1682"/>
              <a:ext cx="8048" cy="7807"/>
              <a:chOff x="9436" y="1600"/>
              <a:chExt cx="8048" cy="7807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7" y="1600"/>
                <a:ext cx="8020" cy="7731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9436" y="1603"/>
                <a:ext cx="8049" cy="7804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0" y="5253"/>
              <a:ext cx="235" cy="5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6211570" y="2315210"/>
            <a:ext cx="5445760" cy="2379293"/>
            <a:chOff x="416147" y="1028478"/>
            <a:chExt cx="4459846" cy="2011291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416147" y="1244772"/>
              <a:ext cx="4459846" cy="1794997"/>
            </a:xfrm>
            <a:prstGeom prst="rect">
              <a:avLst/>
            </a:prstGeom>
            <a:noFill/>
            <a:ln w="38100" cap="flat" cmpd="sng" algn="ctr">
              <a:solidFill>
                <a:srgbClr val="01518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8" name="矩形: 圆角 7"/>
            <p:cNvSpPr/>
            <p:nvPr>
              <p:custDataLst>
                <p:tags r:id="rId3"/>
              </p:custDataLst>
            </p:nvPr>
          </p:nvSpPr>
          <p:spPr>
            <a:xfrm>
              <a:off x="1141856" y="1028478"/>
              <a:ext cx="3147391" cy="432586"/>
            </a:xfrm>
            <a:prstGeom prst="roundRect">
              <a:avLst>
                <a:gd name="adj" fmla="val 14355"/>
              </a:avLst>
            </a:prstGeom>
            <a:solidFill>
              <a:srgbClr val="0151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LLM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技术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支撑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637720" y="1513288"/>
              <a:ext cx="4045538" cy="14047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  <a:cs typeface="+mn-lt"/>
                  <a:sym typeface="+mn-ea"/>
                </a:rPr>
                <a:t>采用</a:t>
              </a:r>
              <a:r>
                <a:rPr lang="en-US" altLang="zh-CN" dirty="0">
                  <a:latin typeface="+mj-ea"/>
                  <a:ea typeface="+mj-ea"/>
                  <a:cs typeface="+mn-lt"/>
                  <a:sym typeface="+mn-ea"/>
                </a:rPr>
                <a:t> GPT-4o API</a:t>
              </a:r>
              <a:r>
                <a:rPr lang="zh-CN" altLang="en-US" dirty="0">
                  <a:latin typeface="+mj-ea"/>
                  <a:ea typeface="+mj-ea"/>
                  <a:cs typeface="+mn-lt"/>
                  <a:sym typeface="+mn-ea"/>
                </a:rPr>
                <a:t>，通过预设提示词引导</a:t>
              </a:r>
              <a:r>
                <a:rPr lang="en-US" altLang="zh-CN" dirty="0">
                  <a:latin typeface="+mj-ea"/>
                  <a:ea typeface="+mj-ea"/>
                  <a:cs typeface="+mn-lt"/>
                  <a:sym typeface="+mn-ea"/>
                </a:rPr>
                <a:t> LLM</a:t>
              </a:r>
              <a:r>
                <a:rPr lang="zh-CN" altLang="en-US" dirty="0">
                  <a:latin typeface="+mj-ea"/>
                  <a:ea typeface="+mj-ea"/>
                  <a:cs typeface="+mn-lt"/>
                  <a:sym typeface="+mn-ea"/>
                </a:rPr>
                <a:t>；</a:t>
              </a:r>
              <a:endParaRPr lang="en-US" altLang="zh-CN" dirty="0">
                <a:latin typeface="+mj-ea"/>
                <a:ea typeface="+mj-ea"/>
                <a:cs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  <a:cs typeface="+mn-lt"/>
                </a:rPr>
                <a:t>实验验证</a:t>
              </a:r>
              <a:r>
                <a:rPr lang="en-US" altLang="zh-CN" dirty="0">
                  <a:latin typeface="+mj-ea"/>
                  <a:ea typeface="+mj-ea"/>
                  <a:cs typeface="+mn-lt"/>
                </a:rPr>
                <a:t> LLM </a:t>
              </a:r>
              <a:r>
                <a:rPr lang="zh-CN" altLang="en-US" dirty="0">
                  <a:latin typeface="+mj-ea"/>
                  <a:ea typeface="+mj-ea"/>
                  <a:cs typeface="+mn-lt"/>
                </a:rPr>
                <a:t>在</a:t>
              </a:r>
              <a:r>
                <a:rPr lang="en-US" altLang="zh-CN" dirty="0">
                  <a:latin typeface="+mj-ea"/>
                  <a:ea typeface="+mj-ea"/>
                  <a:cs typeface="+mn-lt"/>
                </a:rPr>
                <a:t> HTTP </a:t>
              </a:r>
              <a:r>
                <a:rPr lang="zh-CN" altLang="en-US" dirty="0">
                  <a:latin typeface="+mj-ea"/>
                  <a:ea typeface="+mj-ea"/>
                  <a:cs typeface="+mn-lt"/>
                </a:rPr>
                <a:t>协议字段解析（错误率</a:t>
              </a:r>
              <a:r>
                <a:rPr lang="en-US" altLang="zh-CN" dirty="0">
                  <a:latin typeface="+mj-ea"/>
                  <a:ea typeface="+mj-ea"/>
                  <a:cs typeface="+mn-lt"/>
                </a:rPr>
                <a:t> 0%</a:t>
              </a:r>
              <a:r>
                <a:rPr lang="zh-CN" altLang="en-US" dirty="0">
                  <a:latin typeface="+mj-ea"/>
                  <a:ea typeface="+mj-ea"/>
                  <a:cs typeface="+mn-lt"/>
                </a:rPr>
                <a:t>、漏报率</a:t>
              </a:r>
              <a:r>
                <a:rPr lang="en-US" altLang="zh-CN" dirty="0">
                  <a:latin typeface="+mj-ea"/>
                  <a:ea typeface="+mj-ea"/>
                  <a:cs typeface="+mn-lt"/>
                </a:rPr>
                <a:t> 4.74%</a:t>
              </a:r>
              <a:r>
                <a:rPr lang="zh-CN" altLang="en-US" dirty="0">
                  <a:latin typeface="+mj-ea"/>
                  <a:ea typeface="+mj-ea"/>
                  <a:cs typeface="+mn-lt"/>
                </a:rPr>
                <a:t>）和代码逻辑分析（字段覆盖率</a:t>
              </a:r>
              <a:r>
                <a:rPr lang="en-US" altLang="zh-CN" dirty="0">
                  <a:latin typeface="+mj-ea"/>
                  <a:ea typeface="+mj-ea"/>
                  <a:cs typeface="+mn-lt"/>
                </a:rPr>
                <a:t> 98.58%</a:t>
              </a:r>
              <a:r>
                <a:rPr lang="zh-CN" altLang="en-US" dirty="0">
                  <a:latin typeface="+mj-ea"/>
                  <a:ea typeface="+mj-ea"/>
                  <a:cs typeface="+mn-lt"/>
                </a:rPr>
                <a:t>）上表现优异</a:t>
              </a:r>
              <a:endParaRPr lang="en-US" altLang="zh-CN" dirty="0">
                <a:latin typeface="+mj-ea"/>
                <a:ea typeface="+mj-ea"/>
                <a:cs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" y="1070610"/>
            <a:ext cx="5306695" cy="5297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7405" y="3428999"/>
            <a:ext cx="9337187" cy="1697477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12" name="矩形: 圆角 2"/>
          <p:cNvSpPr/>
          <p:nvPr/>
        </p:nvSpPr>
        <p:spPr>
          <a:xfrm>
            <a:off x="360000" y="889818"/>
            <a:ext cx="3026559" cy="432587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ChatHTTPFuzz</a:t>
            </a:r>
            <a:r>
              <a:rPr lang="zh-CN" altLang="en-US" sz="2000" dirty="0">
                <a:latin typeface="+mj-ea"/>
                <a:ea typeface="+mj-ea"/>
              </a:rPr>
              <a:t>工作</a:t>
            </a:r>
            <a:r>
              <a:rPr lang="zh-CN" altLang="en-US" sz="2000" dirty="0">
                <a:latin typeface="+mj-ea"/>
                <a:ea typeface="+mj-ea"/>
              </a:rPr>
              <a:t>流程</a:t>
            </a:r>
            <a:endParaRPr lang="zh-CN" altLang="en-US" sz="2000" dirty="0">
              <a:latin typeface="+mj-ea"/>
              <a:ea typeface="+mj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380490" y="5867400"/>
            <a:ext cx="3082290" cy="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矩形: 圆角 2"/>
          <p:cNvSpPr/>
          <p:nvPr/>
        </p:nvSpPr>
        <p:spPr>
          <a:xfrm>
            <a:off x="1380445" y="6059353"/>
            <a:ext cx="3026559" cy="432587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</a:t>
            </a:r>
            <a:endParaRPr lang="en-US" altLang="zh-CN" sz="2000" dirty="0">
              <a:latin typeface="+mj-ea"/>
              <a:ea typeface="+mj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632960" y="5873750"/>
            <a:ext cx="6120765" cy="127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: 圆角 2"/>
          <p:cNvSpPr/>
          <p:nvPr/>
        </p:nvSpPr>
        <p:spPr>
          <a:xfrm>
            <a:off x="6272485" y="6059988"/>
            <a:ext cx="3026559" cy="432587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信息传输与</a:t>
            </a:r>
            <a:r>
              <a:rPr lang="zh-CN" altLang="en-US" sz="2000" dirty="0">
                <a:latin typeface="+mj-ea"/>
                <a:ea typeface="+mj-ea"/>
              </a:rPr>
              <a:t>流量监控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990" y="1544320"/>
            <a:ext cx="9759950" cy="4108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94640" y="1146175"/>
            <a:ext cx="4198620" cy="432435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 </a:t>
            </a:r>
            <a:r>
              <a:rPr lang="zh-CN" altLang="en-US" sz="2000" dirty="0">
                <a:latin typeface="+mj-ea"/>
                <a:ea typeface="+mj-ea"/>
              </a:rPr>
              <a:t>引导的</a:t>
            </a:r>
            <a:r>
              <a:rPr lang="en-US" altLang="zh-CN" sz="2000" dirty="0">
                <a:latin typeface="+mj-ea"/>
                <a:ea typeface="+mj-ea"/>
              </a:rPr>
              <a:t> HTTP </a:t>
            </a:r>
            <a:r>
              <a:rPr lang="zh-CN" altLang="en-US" sz="2000" dirty="0">
                <a:latin typeface="+mj-ea"/>
                <a:ea typeface="+mj-ea"/>
              </a:rPr>
              <a:t>协议结构感知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640" y="2112645"/>
            <a:ext cx="4264660" cy="20180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600">
                <a:solidFill>
                  <a:srgbClr val="000000"/>
                </a:solidFill>
              </a:rPr>
              <a:t>为解决模糊测试工具对</a:t>
            </a:r>
            <a:r>
              <a:rPr lang="en-US" altLang="zh-CN" sz="1600">
                <a:solidFill>
                  <a:srgbClr val="000000"/>
                </a:solidFill>
              </a:rPr>
              <a:t> HTTP </a:t>
            </a:r>
            <a:r>
              <a:rPr lang="zh-CN" altLang="en-US" sz="1600">
                <a:solidFill>
                  <a:srgbClr val="000000"/>
                </a:solidFill>
              </a:rPr>
              <a:t>协议结构和后端代码逻辑感知不足的问题，提出</a:t>
            </a:r>
            <a:r>
              <a:rPr lang="en-US" altLang="zh-CN" sz="1600">
                <a:solidFill>
                  <a:srgbClr val="000000"/>
                </a:solidFill>
              </a:rPr>
              <a:t>LLM</a:t>
            </a:r>
            <a:r>
              <a:rPr lang="zh-CN" altLang="en-US" sz="1600">
                <a:solidFill>
                  <a:srgbClr val="000000"/>
                </a:solidFill>
              </a:rPr>
              <a:t>引导的协议结构</a:t>
            </a:r>
            <a:r>
              <a:rPr lang="zh-CN" altLang="en-US" sz="1600">
                <a:solidFill>
                  <a:srgbClr val="000000"/>
                </a:solidFill>
              </a:rPr>
              <a:t>感知。</a:t>
            </a:r>
            <a:endParaRPr lang="zh-CN" altLang="en-US" sz="1600">
              <a:solidFill>
                <a:srgbClr val="000000"/>
              </a:solidFill>
            </a:endParaRPr>
          </a:p>
          <a:p>
            <a:endParaRPr lang="zh-CN" altLang="en-US" sz="1600">
              <a:solidFill>
                <a:srgbClr val="000000"/>
              </a:solidFill>
            </a:endParaRPr>
          </a:p>
          <a:p>
            <a:endParaRPr lang="zh-CN" altLang="en-US" sz="1600">
              <a:solidFill>
                <a:srgbClr val="000000"/>
              </a:solidFill>
            </a:endParaRPr>
          </a:p>
          <a:p>
            <a:r>
              <a:rPr lang="en-US" altLang="zh-CN" sz="1600">
                <a:solidFill>
                  <a:srgbClr val="000000"/>
                </a:solidFill>
              </a:rPr>
              <a:t>1.</a:t>
            </a:r>
            <a:r>
              <a:rPr lang="zh-CN" altLang="en-US" sz="1600">
                <a:solidFill>
                  <a:srgbClr val="000000"/>
                </a:solidFill>
              </a:rPr>
              <a:t>将 </a:t>
            </a:r>
            <a:r>
              <a:rPr lang="en-US" altLang="zh-CN" sz="1600">
                <a:solidFill>
                  <a:srgbClr val="000000"/>
                </a:solidFill>
              </a:rPr>
              <a:t>HTTP </a:t>
            </a:r>
            <a:r>
              <a:rPr lang="zh-CN" altLang="en-US" sz="1600">
                <a:solidFill>
                  <a:srgbClr val="000000"/>
                </a:solidFill>
              </a:rPr>
              <a:t>包拆分为 “请求头（</a:t>
            </a:r>
            <a:r>
              <a:rPr lang="en-US" altLang="zh-CN" sz="1600">
                <a:solidFill>
                  <a:srgbClr val="000000"/>
                </a:solidFill>
              </a:rPr>
              <a:t>Header</a:t>
            </a:r>
            <a:r>
              <a:rPr lang="zh-CN" altLang="en-US" sz="1600">
                <a:solidFill>
                  <a:srgbClr val="000000"/>
                </a:solidFill>
              </a:rPr>
              <a:t>）” 和 “请求体（</a:t>
            </a:r>
            <a:r>
              <a:rPr lang="en-US" altLang="zh-CN" sz="1600">
                <a:solidFill>
                  <a:srgbClr val="000000"/>
                </a:solidFill>
              </a:rPr>
              <a:t>Content</a:t>
            </a:r>
            <a:r>
              <a:rPr lang="zh-CN" altLang="en-US" sz="1600">
                <a:solidFill>
                  <a:srgbClr val="000000"/>
                </a:solidFill>
              </a:rPr>
              <a:t>）”，</a:t>
            </a:r>
            <a:r>
              <a:rPr lang="zh-CN" altLang="en-US" sz="1600">
                <a:solidFill>
                  <a:srgbClr val="FF0000"/>
                </a:solidFill>
              </a:rPr>
              <a:t>分</a:t>
            </a:r>
            <a:r>
              <a:rPr lang="zh-CN" altLang="en-US" sz="1600">
                <a:solidFill>
                  <a:srgbClr val="DF2A3F"/>
                </a:solidFill>
              </a:rPr>
              <a:t>别设计专用提示词，结合少样本学习</a:t>
            </a:r>
            <a:r>
              <a:rPr lang="zh-CN" altLang="en-US" sz="1600">
                <a:solidFill>
                  <a:srgbClr val="000000"/>
                </a:solidFill>
              </a:rPr>
              <a:t>（</a:t>
            </a:r>
            <a:r>
              <a:rPr lang="en-US" altLang="zh-CN" sz="1600">
                <a:solidFill>
                  <a:srgbClr val="000000"/>
                </a:solidFill>
              </a:rPr>
              <a:t>Few-shot Learning</a:t>
            </a:r>
            <a:r>
              <a:rPr lang="zh-CN" altLang="en-US" sz="1600">
                <a:solidFill>
                  <a:srgbClr val="000000"/>
                </a:solidFill>
              </a:rPr>
              <a:t>）（使用多个问答示例而非单个实例）明确标注规则。</a:t>
            </a:r>
            <a:endParaRPr lang="zh-CN" altLang="en-US" sz="1600">
              <a:solidFill>
                <a:srgbClr val="00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21530" y="1118870"/>
            <a:ext cx="7476490" cy="5305425"/>
            <a:chOff x="7278" y="1762"/>
            <a:chExt cx="11774" cy="835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78" y="1762"/>
              <a:ext cx="11653" cy="829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8" y="1805"/>
              <a:ext cx="11674" cy="752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379" y="1805"/>
              <a:ext cx="11673" cy="83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94640" y="1146175"/>
            <a:ext cx="4198620" cy="432435"/>
          </a:xfrm>
          <a:prstGeom prst="roundRect">
            <a:avLst/>
          </a:prstGeom>
          <a:solidFill>
            <a:srgbClr val="00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LLM </a:t>
            </a:r>
            <a:r>
              <a:rPr lang="zh-CN" altLang="en-US" sz="2000" dirty="0">
                <a:latin typeface="+mj-ea"/>
                <a:ea typeface="+mj-ea"/>
              </a:rPr>
              <a:t>引导的</a:t>
            </a:r>
            <a:r>
              <a:rPr lang="en-US" altLang="zh-CN" sz="2000" dirty="0">
                <a:latin typeface="+mj-ea"/>
                <a:ea typeface="+mj-ea"/>
              </a:rPr>
              <a:t> HTTP </a:t>
            </a:r>
            <a:r>
              <a:rPr lang="zh-CN" altLang="en-US" sz="2000" dirty="0">
                <a:latin typeface="+mj-ea"/>
                <a:ea typeface="+mj-ea"/>
              </a:rPr>
              <a:t>协议结构感知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640" y="3164840"/>
            <a:ext cx="4264660" cy="20180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1600">
                <a:solidFill>
                  <a:srgbClr val="000000"/>
                </a:solidFill>
              </a:rPr>
              <a:t>2.</a:t>
            </a:r>
            <a:r>
              <a:rPr lang="zh-CN" altLang="en-US" sz="1600">
                <a:solidFill>
                  <a:srgbClr val="000000"/>
                </a:solidFill>
              </a:rPr>
              <a:t>基于</a:t>
            </a:r>
            <a:r>
              <a:rPr lang="en-US" altLang="zh-CN" sz="1600">
                <a:solidFill>
                  <a:srgbClr val="000000"/>
                </a:solidFill>
              </a:rPr>
              <a:t> LLM </a:t>
            </a:r>
            <a:r>
              <a:rPr lang="zh-CN" altLang="en-US" sz="1600">
                <a:solidFill>
                  <a:srgbClr val="000000"/>
                </a:solidFill>
              </a:rPr>
              <a:t>的标注结果，生成包含</a:t>
            </a:r>
            <a:r>
              <a:rPr lang="en-US" altLang="zh-CN" sz="1600">
                <a:solidFill>
                  <a:srgbClr val="000000"/>
                </a:solidFill>
              </a:rPr>
              <a:t> “Header</a:t>
            </a:r>
            <a:r>
              <a:rPr lang="zh-CN" altLang="en-US" sz="1600">
                <a:solidFill>
                  <a:srgbClr val="000000"/>
                </a:solidFill>
              </a:rPr>
              <a:t>和</a:t>
            </a:r>
            <a:r>
              <a:rPr lang="en-US" altLang="zh-CN" sz="1600">
                <a:solidFill>
                  <a:srgbClr val="000000"/>
                </a:solidFill>
              </a:rPr>
              <a:t>Content</a:t>
            </a:r>
            <a:r>
              <a:rPr lang="zh-CN" altLang="en-US" sz="1600">
                <a:solidFill>
                  <a:srgbClr val="000000"/>
                </a:solidFill>
              </a:rPr>
              <a:t>变量标注</a:t>
            </a:r>
            <a:r>
              <a:rPr lang="en-US" altLang="zh-CN" sz="1600">
                <a:solidFill>
                  <a:srgbClr val="000000"/>
                </a:solidFill>
              </a:rPr>
              <a:t> + </a:t>
            </a:r>
            <a:r>
              <a:rPr lang="zh-CN" altLang="en-US" sz="1600">
                <a:solidFill>
                  <a:srgbClr val="000000"/>
                </a:solidFill>
              </a:rPr>
              <a:t>字段集</a:t>
            </a:r>
            <a:r>
              <a:rPr lang="en-US" altLang="zh-CN" sz="1600">
                <a:solidFill>
                  <a:srgbClr val="000000"/>
                </a:solidFill>
              </a:rPr>
              <a:t> + </a:t>
            </a:r>
            <a:r>
              <a:rPr lang="zh-CN" altLang="en-US" sz="1600">
                <a:solidFill>
                  <a:srgbClr val="000000"/>
                </a:solidFill>
              </a:rPr>
              <a:t>变异空间</a:t>
            </a:r>
            <a:r>
              <a:rPr lang="en-US" altLang="zh-CN" sz="1600">
                <a:solidFill>
                  <a:srgbClr val="000000"/>
                </a:solidFill>
              </a:rPr>
              <a:t> + </a:t>
            </a:r>
            <a:r>
              <a:rPr lang="zh-CN" altLang="en-US" sz="1600">
                <a:solidFill>
                  <a:srgbClr val="000000"/>
                </a:solidFill>
              </a:rPr>
              <a:t>变异评分</a:t>
            </a:r>
            <a:r>
              <a:rPr lang="en-US" altLang="zh-CN" sz="1600">
                <a:solidFill>
                  <a:srgbClr val="000000"/>
                </a:solidFill>
              </a:rPr>
              <a:t> + </a:t>
            </a:r>
            <a:r>
              <a:rPr lang="zh-CN" altLang="en-US" sz="1600">
                <a:solidFill>
                  <a:srgbClr val="000000"/>
                </a:solidFill>
              </a:rPr>
              <a:t>调度信息</a:t>
            </a:r>
            <a:r>
              <a:rPr lang="en-US" altLang="zh-CN" sz="1600">
                <a:solidFill>
                  <a:srgbClr val="000000"/>
                </a:solidFill>
              </a:rPr>
              <a:t>” </a:t>
            </a:r>
            <a:r>
              <a:rPr lang="zh-CN" altLang="en-US" sz="1600">
                <a:solidFill>
                  <a:srgbClr val="000000"/>
                </a:solidFill>
              </a:rPr>
              <a:t>的结构化模板</a:t>
            </a:r>
            <a:endParaRPr lang="zh-CN" altLang="en-US" sz="1600">
              <a:solidFill>
                <a:srgbClr val="0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10430" y="1946275"/>
            <a:ext cx="7172960" cy="3695700"/>
            <a:chOff x="7418" y="3065"/>
            <a:chExt cx="11296" cy="58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31" y="3065"/>
              <a:ext cx="11190" cy="58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8" y="3105"/>
              <a:ext cx="11297" cy="517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418" y="3105"/>
              <a:ext cx="11296" cy="57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2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3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4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5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6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7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8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ags/tag9.xml><?xml version="1.0" encoding="utf-8"?>
<p:tagLst xmlns:p="http://schemas.openxmlformats.org/presentationml/2006/main">
  <p:tag name="KSO_WM_DIAGRAM_VIRTUALLY_FRAME" val="{&quot;height&quot;:493.14503937007873,&quot;left&quot;:28.346456692913385,&quot;top&quot;:91.92181102362204,&quot;width&quot;:878.8040603081972}"/>
</p:tagLst>
</file>

<file path=ppt/theme/theme1.xml><?xml version="1.0" encoding="utf-8"?>
<a:theme xmlns:a="http://schemas.openxmlformats.org/drawingml/2006/main" name="yangman模板设计方案">
  <a:themeElements>
    <a:clrScheme name="山东师范大学模板">
      <a:dk1>
        <a:srgbClr val="0C0C0C"/>
      </a:dk1>
      <a:lt1>
        <a:srgbClr val="FFFFFF"/>
      </a:lt1>
      <a:dk2>
        <a:srgbClr val="003B6A"/>
      </a:dk2>
      <a:lt2>
        <a:srgbClr val="898989"/>
      </a:lt2>
      <a:accent1>
        <a:srgbClr val="004F8E"/>
      </a:accent1>
      <a:accent2>
        <a:srgbClr val="D0121B"/>
      </a:accent2>
      <a:accent3>
        <a:srgbClr val="FFDC6D"/>
      </a:accent3>
      <a:accent4>
        <a:srgbClr val="2D8987"/>
      </a:accent4>
      <a:accent5>
        <a:srgbClr val="9FD4FF"/>
      </a:accent5>
      <a:accent6>
        <a:srgbClr val="4C216D"/>
      </a:accent6>
      <a:hlink>
        <a:srgbClr val="D0121B"/>
      </a:hlink>
      <a:folHlink>
        <a:srgbClr val="898989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WPS 演示</Application>
  <PresentationFormat>宽屏</PresentationFormat>
  <Paragraphs>81</Paragraphs>
  <Slides>13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等线</vt:lpstr>
      <vt:lpstr>Times New Roman</vt:lpstr>
      <vt:lpstr>方正楷体简体</vt:lpstr>
      <vt:lpstr>微软雅黑</vt:lpstr>
      <vt:lpstr>Arial</vt:lpstr>
      <vt:lpstr>微软雅黑 Light</vt:lpstr>
      <vt:lpstr>Times New Roman</vt:lpstr>
      <vt:lpstr>Arial Unicode MS</vt:lpstr>
      <vt:lpstr>yangman模板设计方案</vt:lpstr>
      <vt:lpstr>PowerPoint 演示文稿</vt:lpstr>
      <vt:lpstr>PowerPoint 演示文稿</vt:lpstr>
      <vt:lpstr>研究背景</vt:lpstr>
      <vt:lpstr>PowerPoint 演示文稿</vt:lpstr>
      <vt:lpstr>PowerPoint 演示文稿</vt:lpstr>
      <vt:lpstr>研究方法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yangman</dc:creator>
  <cp:lastModifiedBy>开心的一</cp:lastModifiedBy>
  <cp:revision>353</cp:revision>
  <dcterms:created xsi:type="dcterms:W3CDTF">2024-11-27T12:58:00Z</dcterms:created>
  <dcterms:modified xsi:type="dcterms:W3CDTF">2026-01-21T16:39:10Z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/>
  </property>
</Properties>
</file>